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3" r:id="rId3"/>
    <p:sldId id="257" r:id="rId4"/>
    <p:sldId id="258" r:id="rId5"/>
    <p:sldId id="259" r:id="rId6"/>
    <p:sldId id="260" r:id="rId7"/>
    <p:sldId id="267" r:id="rId8"/>
    <p:sldId id="268" r:id="rId9"/>
    <p:sldId id="272" r:id="rId10"/>
    <p:sldId id="261" r:id="rId11"/>
    <p:sldId id="273" r:id="rId12"/>
    <p:sldId id="269" r:id="rId13"/>
    <p:sldId id="264" r:id="rId14"/>
    <p:sldId id="270" r:id="rId15"/>
    <p:sldId id="265" r:id="rId16"/>
    <p:sldId id="271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86" autoAdjust="0"/>
  </p:normalViewPr>
  <p:slideViewPr>
    <p:cSldViewPr>
      <p:cViewPr varScale="1">
        <p:scale>
          <a:sx n="68" d="100"/>
          <a:sy n="68" d="100"/>
        </p:scale>
        <p:origin x="117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15801-B3AC-4B6C-8500-16A18EE07EE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35A7A-AC0A-48AA-8FC5-60419019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35A7A-AC0A-48AA-8FC5-6041901970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7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35A7A-AC0A-48AA-8FC5-6041901970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208F719-33EC-4C33-B805-E7B75F96A69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EC3E0AF-7BC2-4DEC-9BCF-FCBA316B00B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0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719-33EC-4C33-B805-E7B75F96A69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0AF-7BC2-4DEC-9BCF-FCBA316B0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1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719-33EC-4C33-B805-E7B75F96A69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0AF-7BC2-4DEC-9BCF-FCBA316B00B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862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719-33EC-4C33-B805-E7B75F96A69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0AF-7BC2-4DEC-9BCF-FCBA316B00B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989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719-33EC-4C33-B805-E7B75F96A69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0AF-7BC2-4DEC-9BCF-FCBA316B0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68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719-33EC-4C33-B805-E7B75F96A69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0AF-7BC2-4DEC-9BCF-FCBA316B00B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54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719-33EC-4C33-B805-E7B75F96A69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0AF-7BC2-4DEC-9BCF-FCBA316B00B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328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719-33EC-4C33-B805-E7B75F96A69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0AF-7BC2-4DEC-9BCF-FCBA316B00B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473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719-33EC-4C33-B805-E7B75F96A69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0AF-7BC2-4DEC-9BCF-FCBA316B00B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19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719-33EC-4C33-B805-E7B75F96A69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0AF-7BC2-4DEC-9BCF-FCBA316B0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719-33EC-4C33-B805-E7B75F96A69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0AF-7BC2-4DEC-9BCF-FCBA316B00B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79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719-33EC-4C33-B805-E7B75F96A69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0AF-7BC2-4DEC-9BCF-FCBA316B0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719-33EC-4C33-B805-E7B75F96A69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0AF-7BC2-4DEC-9BCF-FCBA316B00BA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9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719-33EC-4C33-B805-E7B75F96A69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0AF-7BC2-4DEC-9BCF-FCBA316B00B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12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719-33EC-4C33-B805-E7B75F96A69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0AF-7BC2-4DEC-9BCF-FCBA316B0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8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719-33EC-4C33-B805-E7B75F96A69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0AF-7BC2-4DEC-9BCF-FCBA316B00B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65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719-33EC-4C33-B805-E7B75F96A69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0AF-7BC2-4DEC-9BCF-FCBA316B0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08F719-33EC-4C33-B805-E7B75F96A69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C3E0AF-7BC2-4DEC-9BCF-FCBA316B0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4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clever.com/in/pcsd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362199"/>
          </a:xfrm>
        </p:spPr>
        <p:txBody>
          <a:bodyPr/>
          <a:lstStyle/>
          <a:p>
            <a:r>
              <a:rPr lang="en-US" b="1" dirty="0" smtClean="0">
                <a:latin typeface="Britannic Bold" pitchFamily="34" charset="0"/>
              </a:rPr>
              <a:t>Welcome to Fifth Grade Curriculum Night!</a:t>
            </a:r>
            <a:endParaRPr lang="en-US" b="1" dirty="0">
              <a:latin typeface="Britannic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7338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2016-2017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174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ritannic Bold" pitchFamily="34" charset="0"/>
              </a:rPr>
              <a:t>Fifth Grade Newsletter</a:t>
            </a:r>
            <a:br>
              <a:rPr lang="en-US" dirty="0" smtClean="0">
                <a:latin typeface="Britannic Bold" pitchFamily="34" charset="0"/>
              </a:rPr>
            </a:br>
            <a:r>
              <a:rPr lang="en-US" sz="2700" dirty="0" smtClean="0">
                <a:latin typeface="Britannic Bold" pitchFamily="34" charset="0"/>
              </a:rPr>
              <a:t>(Emailed every Friday)</a:t>
            </a:r>
            <a:endParaRPr lang="en-US" sz="2700" dirty="0">
              <a:latin typeface="Britannic Bold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idx="1"/>
          </p:nvPr>
        </p:nvSpPr>
        <p:spPr>
          <a:xfrm>
            <a:off x="1176865" y="2438399"/>
            <a:ext cx="6798736" cy="3496733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b="1" dirty="0" smtClean="0"/>
              <a:t>The Fifth Grade Team will be doing a whole-group newsletter including:</a:t>
            </a:r>
          </a:p>
          <a:p>
            <a:pPr algn="l"/>
            <a:r>
              <a:rPr lang="en-US" b="1" dirty="0" smtClean="0"/>
              <a:t>Current Georgia Standards of Excellence (GSE)-Reading, Writing, and Conventions and GPS Standards Science and Social Studies</a:t>
            </a:r>
          </a:p>
          <a:p>
            <a:pPr algn="l"/>
            <a:r>
              <a:rPr lang="en-US" b="1" dirty="0" smtClean="0"/>
              <a:t>Upcoming Events &amp; Assessments</a:t>
            </a:r>
          </a:p>
          <a:p>
            <a:pPr algn="l"/>
            <a:r>
              <a:rPr lang="en-US" b="1" dirty="0" smtClean="0"/>
              <a:t>Teacher Notes</a:t>
            </a:r>
          </a:p>
          <a:p>
            <a:pPr algn="l"/>
            <a:r>
              <a:rPr lang="en-US" b="1" dirty="0" smtClean="0"/>
              <a:t>Technology Connection</a:t>
            </a:r>
          </a:p>
          <a:p>
            <a:pPr marL="0" indent="0" algn="l">
              <a:buNone/>
            </a:pPr>
            <a:endParaRPr lang="en-US" b="1" dirty="0" smtClean="0"/>
          </a:p>
          <a:p>
            <a:pPr algn="l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343400"/>
            <a:ext cx="27622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Have you joined Remind 101?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you would like to receive text updates from our classes, please join!!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Directions are located on the back counter!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1018"/>
            <a:ext cx="2614356" cy="137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524000"/>
            <a:ext cx="6705600" cy="3323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expect to receive student work scored with a 1, 2, 3, or 4 along with a scoring guide.  A 4 indicates that your child is exceeding the standard.  A 3 means your child is meeting the standard.  A 2 indicates that your child is </a:t>
            </a:r>
            <a:r>
              <a:rPr lang="en-US" sz="20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progressing </a:t>
            </a: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has not yet met the </a:t>
            </a:r>
            <a:r>
              <a:rPr lang="en-US" sz="20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standard, </a:t>
            </a: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a 1 means your child has shown limited progress toward meeting the standard.  </a:t>
            </a:r>
            <a:endParaRPr lang="en-US" sz="2000" dirty="0" smtClean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Assessments </a:t>
            </a: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be given regularly to monitor and communicate student progress.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85800"/>
            <a:ext cx="7162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 Standards Based Report Card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7244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Agendas and Binders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Agendas will be updated daily with upcoming homework and assessments.</a:t>
            </a:r>
          </a:p>
          <a:p>
            <a:r>
              <a:rPr lang="en-US" dirty="0" smtClean="0"/>
              <a:t>Homework should be placed in the correct section each night in binders, as well as current in-class paperwork or packets.</a:t>
            </a:r>
          </a:p>
          <a:p>
            <a:r>
              <a:rPr lang="en-US" dirty="0" smtClean="0"/>
              <a:t>Binders are expected to be kept neat and organized.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122" name="Picture 2" descr="C:\Users\Mary Hadaway\AppData\Local\Microsoft\Windows\Temporary Internet Files\Content.IE5\IK8IWIAS\MP90043929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358140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y Hadaway\AppData\Local\Microsoft\Windows\Temporary Internet Files\Content.IE5\MANI4EDR\MP9004392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05400"/>
            <a:ext cx="3429000" cy="1767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9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744338"/>
            <a:ext cx="5562600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mic Sans MS" panose="030F0702030302020204" pitchFamily="66" charset="0"/>
              </a:rPr>
              <a:t>          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9700" y="1752600"/>
            <a:ext cx="6858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format for logging on to </a:t>
            </a:r>
            <a:r>
              <a:rPr lang="en-US" dirty="0" err="1" smtClean="0"/>
              <a:t>MyOn</a:t>
            </a:r>
            <a:r>
              <a:rPr lang="en-US" dirty="0" smtClean="0"/>
              <a:t> has changed. Directions are as followed. (This will also be included in the weekly newsletter sent out tomorrow)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G</a:t>
            </a:r>
            <a:r>
              <a:rPr lang="en-US" dirty="0" smtClean="0"/>
              <a:t>o </a:t>
            </a:r>
            <a:r>
              <a:rPr lang="en-US" dirty="0"/>
              <a:t>to </a:t>
            </a:r>
            <a:r>
              <a:rPr lang="en-US" dirty="0">
                <a:hlinkClick r:id="rId2"/>
              </a:rPr>
              <a:t>www.clever.com/in/pcsd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Click on </a:t>
            </a:r>
            <a:r>
              <a:rPr lang="en-US" dirty="0" smtClean="0"/>
              <a:t> “Log in with </a:t>
            </a:r>
            <a:r>
              <a:rPr lang="en-US" dirty="0"/>
              <a:t>Active </a:t>
            </a:r>
            <a:r>
              <a:rPr lang="en-US" dirty="0" smtClean="0"/>
              <a:t>Directory” </a:t>
            </a:r>
            <a:r>
              <a:rPr lang="en-US" dirty="0"/>
              <a:t>button</a:t>
            </a:r>
            <a:r>
              <a:rPr lang="en-US" dirty="0" smtClean="0"/>
              <a:t>.</a:t>
            </a:r>
            <a:endParaRPr lang="en-US" sz="4000" dirty="0">
              <a:solidFill>
                <a:srgbClr val="0070C0"/>
              </a:solidFill>
            </a:endParaRPr>
          </a:p>
          <a:p>
            <a:pPr algn="ctr"/>
            <a:r>
              <a:rPr lang="en-US" sz="4000" dirty="0"/>
              <a:t>School Name – </a:t>
            </a:r>
            <a:r>
              <a:rPr lang="en-US" sz="4000" dirty="0" err="1"/>
              <a:t>Russom</a:t>
            </a:r>
            <a:endParaRPr lang="en-US" sz="4000" dirty="0"/>
          </a:p>
          <a:p>
            <a:pPr algn="ctr"/>
            <a:r>
              <a:rPr lang="en-US" sz="4000" dirty="0"/>
              <a:t>Username – </a:t>
            </a:r>
            <a:r>
              <a:rPr lang="en-US" sz="4000" dirty="0" smtClean="0"/>
              <a:t>lunch </a:t>
            </a:r>
            <a:r>
              <a:rPr lang="en-US" sz="4000" dirty="0"/>
              <a:t>#</a:t>
            </a:r>
          </a:p>
          <a:p>
            <a:pPr algn="ctr"/>
            <a:r>
              <a:rPr lang="en-US" sz="4000" dirty="0"/>
              <a:t>Password – </a:t>
            </a:r>
            <a:r>
              <a:rPr lang="en-US" sz="4000" dirty="0" smtClean="0"/>
              <a:t>lunch # </a:t>
            </a:r>
          </a:p>
          <a:p>
            <a:pPr algn="ctr"/>
            <a:endParaRPr lang="en-US" sz="4000" dirty="0" smtClean="0"/>
          </a:p>
          <a:p>
            <a:r>
              <a:rPr lang="en-US" sz="1600" b="1" dirty="0" smtClean="0"/>
              <a:t>*This will soon be available on the </a:t>
            </a:r>
            <a:r>
              <a:rPr lang="en-US" sz="1600" b="1" dirty="0" err="1" smtClean="0"/>
              <a:t>Russom</a:t>
            </a:r>
            <a:r>
              <a:rPr lang="en-US" sz="1600" b="1" dirty="0" smtClean="0"/>
              <a:t> Elementary website</a:t>
            </a:r>
            <a:endParaRPr lang="en-US" sz="1600" b="1" dirty="0"/>
          </a:p>
        </p:txBody>
      </p:sp>
      <p:sp>
        <p:nvSpPr>
          <p:cNvPr id="2" name="AutoShape 2" descr="Image result for myon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176" y="744338"/>
            <a:ext cx="2819048" cy="10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Assessments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622532" y="1576797"/>
            <a:ext cx="4038600" cy="650875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Britannic Bold" pitchFamily="34" charset="0"/>
              </a:rPr>
              <a:t>Work Habits &amp; Responsibilities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78746" y="2783947"/>
            <a:ext cx="3337560" cy="3505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Retesting: </a:t>
            </a:r>
            <a:r>
              <a:rPr lang="en-US" sz="2000" dirty="0"/>
              <a:t>R</a:t>
            </a:r>
            <a:r>
              <a:rPr lang="en-US" sz="2000" dirty="0" smtClean="0"/>
              <a:t>e-teaching period followed by retest (Reading and Math ONLY)</a:t>
            </a:r>
          </a:p>
          <a:p>
            <a:r>
              <a:rPr lang="en-US" sz="2000" dirty="0" smtClean="0"/>
              <a:t>EOG:  (Georgia Milestone) testing not all multiple choice; open ended responses; writing counts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25471" y="2889132"/>
            <a:ext cx="3337560" cy="27066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Homework</a:t>
            </a:r>
          </a:p>
          <a:p>
            <a:r>
              <a:rPr lang="en-US" dirty="0" smtClean="0"/>
              <a:t>Task Completion</a:t>
            </a:r>
          </a:p>
          <a:p>
            <a:r>
              <a:rPr lang="en-US" dirty="0" smtClean="0"/>
              <a:t>Class Participation</a:t>
            </a:r>
          </a:p>
          <a:p>
            <a:r>
              <a:rPr lang="en-US" dirty="0" smtClean="0"/>
              <a:t>Small-Group Work</a:t>
            </a:r>
          </a:p>
          <a:p>
            <a:r>
              <a:rPr lang="en-US" dirty="0" smtClean="0"/>
              <a:t>Proper Materials</a:t>
            </a:r>
          </a:p>
          <a:p>
            <a:r>
              <a:rPr lang="en-US" dirty="0" smtClean="0"/>
              <a:t>PERSONAL ACTIONS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90640"/>
            <a:ext cx="1219200" cy="1418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24" y="709494"/>
            <a:ext cx="1219200" cy="141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BYOT</a:t>
            </a:r>
            <a:br>
              <a:rPr lang="en-US" dirty="0" smtClean="0"/>
            </a:br>
            <a:r>
              <a:rPr lang="en-US" dirty="0" smtClean="0"/>
              <a:t>(Bring your own technology)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6800" y="2514600"/>
            <a:ext cx="6912592" cy="343528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Turn in form </a:t>
            </a:r>
          </a:p>
          <a:p>
            <a:r>
              <a:rPr lang="en-US" b="1" i="1" dirty="0" smtClean="0"/>
              <a:t>Students are responsible for their own devices</a:t>
            </a:r>
          </a:p>
          <a:p>
            <a:r>
              <a:rPr lang="en-US" dirty="0" smtClean="0"/>
              <a:t>Free Wi-Fi provided by school (password protected)</a:t>
            </a:r>
          </a:p>
          <a:p>
            <a:r>
              <a:rPr lang="en-US" dirty="0" smtClean="0"/>
              <a:t>Digital Citizenship</a:t>
            </a:r>
          </a:p>
          <a:p>
            <a:r>
              <a:rPr lang="en-US" dirty="0" smtClean="0"/>
              <a:t>We will gladly accept gently used or no longer wanted cellphones and/or tablets. THANK YOU!</a:t>
            </a:r>
          </a:p>
          <a:p>
            <a:endParaRPr lang="en-US" dirty="0" smtClean="0"/>
          </a:p>
        </p:txBody>
      </p:sp>
      <p:sp>
        <p:nvSpPr>
          <p:cNvPr id="7" name="AutoShape 2" descr="Image result for ipad clipart"/>
          <p:cNvSpPr>
            <a:spLocks noChangeAspect="1" noChangeArrowheads="1"/>
          </p:cNvSpPr>
          <p:nvPr/>
        </p:nvSpPr>
        <p:spPr bwMode="auto">
          <a:xfrm>
            <a:off x="155575" y="-495300"/>
            <a:ext cx="1143000" cy="1038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encrypted-tbn1.gstatic.com/images?q=tbn:ANd9GcROQBs9R8P5t4hIa60LD-ui_fady7w6fhRNdjYaPrU3sgNdXz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92649"/>
            <a:ext cx="1261239" cy="1514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ritannic Bold" pitchFamily="34" charset="0"/>
              </a:rPr>
              <a:t>Here’s to a Successful Fifth Grade Year!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Special Note… Deodorant is a good thing for students in their pre-teen years!</a:t>
            </a:r>
            <a:endParaRPr lang="en-US" dirty="0"/>
          </a:p>
        </p:txBody>
      </p:sp>
      <p:pic>
        <p:nvPicPr>
          <p:cNvPr id="7170" name="Picture 2" descr="C:\Users\Mary Hadaway\AppData\Local\Microsoft\Windows\Temporary Internet Files\Content.IE5\BNORGXG1\MP90043931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3" y="3352800"/>
            <a:ext cx="7924800" cy="419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83446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300" b="1" dirty="0" smtClean="0"/>
              <a:t>Principal: Mrs. Ashley Anderson</a:t>
            </a:r>
          </a:p>
          <a:p>
            <a:pPr marL="0" indent="0">
              <a:buNone/>
            </a:pPr>
            <a:r>
              <a:rPr lang="en-US" sz="3300" b="1" dirty="0" smtClean="0"/>
              <a:t>Vice Principal: Dr. Libby Bell</a:t>
            </a:r>
          </a:p>
          <a:p>
            <a:pPr marL="0" indent="0">
              <a:buNone/>
            </a:pPr>
            <a:r>
              <a:rPr lang="en-US" sz="3300" b="1" dirty="0" smtClean="0"/>
              <a:t>EAC: Betty Nell </a:t>
            </a:r>
            <a:r>
              <a:rPr lang="en-US" sz="3300" b="1" dirty="0" err="1" smtClean="0"/>
              <a:t>Gassett</a:t>
            </a:r>
            <a:endParaRPr lang="en-US" sz="3300" b="1" dirty="0" smtClean="0"/>
          </a:p>
          <a:p>
            <a:pPr marL="0" indent="0">
              <a:buNone/>
            </a:pPr>
            <a:endParaRPr lang="en-US" sz="3300" b="1" dirty="0" smtClean="0"/>
          </a:p>
          <a:p>
            <a:r>
              <a:rPr lang="en-US" sz="3300" b="1" dirty="0" smtClean="0"/>
              <a:t>Fifth Grade Team:</a:t>
            </a:r>
          </a:p>
          <a:p>
            <a:pPr marL="0" indent="0" algn="ctr">
              <a:buNone/>
            </a:pPr>
            <a:r>
              <a:rPr lang="en-US" sz="3300" b="1" dirty="0" smtClean="0"/>
              <a:t>April Bentley</a:t>
            </a:r>
          </a:p>
          <a:p>
            <a:pPr marL="0" indent="0" algn="ctr">
              <a:buNone/>
            </a:pPr>
            <a:r>
              <a:rPr lang="en-US" sz="3300" b="1" dirty="0" smtClean="0"/>
              <a:t>Jackie </a:t>
            </a:r>
            <a:r>
              <a:rPr lang="en-US" sz="3300" b="1" dirty="0" err="1" smtClean="0"/>
              <a:t>Traster</a:t>
            </a:r>
            <a:endParaRPr lang="en-US" sz="3300" b="1" dirty="0" smtClean="0"/>
          </a:p>
          <a:p>
            <a:pPr marL="0" indent="0" algn="ctr">
              <a:buNone/>
            </a:pPr>
            <a:r>
              <a:rPr lang="en-US" sz="3300" b="1" dirty="0" smtClean="0"/>
              <a:t>Mary </a:t>
            </a:r>
            <a:r>
              <a:rPr lang="en-US" sz="3300" b="1" dirty="0" err="1" smtClean="0"/>
              <a:t>Hadaway</a:t>
            </a:r>
            <a:endParaRPr lang="en-US" sz="3300" b="1" dirty="0" smtClean="0"/>
          </a:p>
          <a:p>
            <a:pPr marL="0" indent="0" algn="ctr">
              <a:buNone/>
            </a:pPr>
            <a:r>
              <a:rPr lang="en-US" sz="3300" b="1" dirty="0" smtClean="0"/>
              <a:t>Michelle </a:t>
            </a:r>
            <a:r>
              <a:rPr lang="en-US" sz="3300" b="1" dirty="0" err="1" smtClean="0"/>
              <a:t>Kozak</a:t>
            </a:r>
            <a:r>
              <a:rPr lang="en-US" sz="3300" b="1" dirty="0" smtClean="0"/>
              <a:t>/Peggy Felder</a:t>
            </a:r>
          </a:p>
          <a:p>
            <a:pPr marL="0" indent="0" algn="ctr">
              <a:buNone/>
            </a:pPr>
            <a:r>
              <a:rPr lang="en-US" sz="3300" b="1" dirty="0" smtClean="0"/>
              <a:t>Teresa Taylor</a:t>
            </a:r>
          </a:p>
          <a:p>
            <a:pPr marL="0" indent="0" algn="ctr">
              <a:buNone/>
            </a:pPr>
            <a:r>
              <a:rPr lang="en-US" sz="3300" b="1" dirty="0" smtClean="0"/>
              <a:t>Tracy </a:t>
            </a:r>
            <a:r>
              <a:rPr lang="en-US" sz="3300" b="1" dirty="0" err="1" smtClean="0"/>
              <a:t>Guyon</a:t>
            </a:r>
            <a:endParaRPr lang="en-US" sz="3300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981200"/>
            <a:ext cx="24702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Thank you for the supplies and donations! We  really appreciate the contributions!</a:t>
            </a:r>
          </a:p>
          <a:p>
            <a:r>
              <a:rPr lang="en-US" b="1" dirty="0" smtClean="0"/>
              <a:t>Thank you for coming to curriculum night. </a:t>
            </a:r>
          </a:p>
          <a:p>
            <a:r>
              <a:rPr lang="en-US" b="1" dirty="0" smtClean="0"/>
              <a:t>Thank you for all of your support during the 2016-2017 school year at Russom. 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7543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ritannic Bold" pitchFamily="34" charset="0"/>
              </a:rPr>
              <a:t>5</a:t>
            </a:r>
            <a:r>
              <a:rPr lang="en-US" baseline="30000" dirty="0" smtClean="0">
                <a:latin typeface="Britannic Bold" pitchFamily="34" charset="0"/>
              </a:rPr>
              <a:t>th</a:t>
            </a:r>
            <a:r>
              <a:rPr lang="en-US" dirty="0" smtClean="0">
                <a:latin typeface="Britannic Bold" pitchFamily="34" charset="0"/>
              </a:rPr>
              <a:t> Grade Standards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3200" dirty="0" smtClean="0"/>
              <a:t>The 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standards in all subjects are located on the Georgia DOE website. We also highlight the ones we are currently working on each week in our newsletter.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5791200"/>
            <a:ext cx="2692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ritannic Bold" pitchFamily="34" charset="0"/>
              </a:rPr>
              <a:t>ELA Curriculum</a:t>
            </a:r>
            <a:br>
              <a:rPr lang="en-US" dirty="0" smtClean="0">
                <a:latin typeface="Britannic Bold" pitchFamily="34" charset="0"/>
              </a:rPr>
            </a:br>
            <a:endParaRPr lang="en-US" dirty="0">
              <a:latin typeface="Britannic Bold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76866" y="1735708"/>
            <a:ext cx="3337560" cy="576262"/>
          </a:xfrm>
        </p:spPr>
        <p:txBody>
          <a:bodyPr/>
          <a:lstStyle/>
          <a:p>
            <a:r>
              <a:rPr lang="en-US" dirty="0" smtClean="0"/>
              <a:t>Reading: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9972" y="2362200"/>
            <a:ext cx="3337560" cy="3886200"/>
          </a:xfrm>
        </p:spPr>
        <p:txBody>
          <a:bodyPr>
            <a:normAutofit fontScale="25000" lnSpcReduction="20000"/>
          </a:bodyPr>
          <a:lstStyle/>
          <a:p>
            <a:r>
              <a:rPr lang="en-US" sz="5600" b="1" dirty="0" smtClean="0"/>
              <a:t>First Nine Weeks: </a:t>
            </a:r>
          </a:p>
          <a:p>
            <a:pPr marL="0" indent="0">
              <a:buNone/>
            </a:pPr>
            <a:r>
              <a:rPr lang="en-US" sz="5600" b="1" dirty="0" smtClean="0"/>
              <a:t>Primary: Literary (Content based chapter books)</a:t>
            </a:r>
          </a:p>
          <a:p>
            <a:pPr marL="0" indent="0">
              <a:buNone/>
            </a:pPr>
            <a:r>
              <a:rPr lang="en-US" sz="5600" b="1" dirty="0" smtClean="0"/>
              <a:t>Secondary : Informational Text</a:t>
            </a:r>
          </a:p>
          <a:p>
            <a:r>
              <a:rPr lang="en-US" sz="5600" b="1" dirty="0" smtClean="0"/>
              <a:t>Second Nine Weeks:</a:t>
            </a:r>
          </a:p>
          <a:p>
            <a:pPr marL="0" indent="0">
              <a:buNone/>
            </a:pPr>
            <a:r>
              <a:rPr lang="en-US" sz="5600" b="1" dirty="0" smtClean="0"/>
              <a:t>Primary: Literary (</a:t>
            </a:r>
            <a:r>
              <a:rPr lang="en-US" sz="5600" b="1" u="sng" dirty="0" smtClean="0"/>
              <a:t>Maniac Magee</a:t>
            </a:r>
            <a:r>
              <a:rPr lang="en-US" sz="5600" b="1" dirty="0" smtClean="0"/>
              <a:t>)</a:t>
            </a:r>
          </a:p>
          <a:p>
            <a:pPr marL="0" indent="0">
              <a:buNone/>
            </a:pPr>
            <a:r>
              <a:rPr lang="en-US" sz="5600" b="1" dirty="0" smtClean="0"/>
              <a:t>Secondary: Informational Text</a:t>
            </a:r>
          </a:p>
          <a:p>
            <a:r>
              <a:rPr lang="en-US" sz="5600" b="1" dirty="0" smtClean="0"/>
              <a:t>Third Nine Weeks:</a:t>
            </a:r>
          </a:p>
          <a:p>
            <a:pPr marL="0" indent="0">
              <a:buNone/>
            </a:pPr>
            <a:r>
              <a:rPr lang="en-US" sz="5600" b="1" dirty="0" smtClean="0"/>
              <a:t>Primary: Literary (</a:t>
            </a:r>
            <a:r>
              <a:rPr lang="en-US" sz="5600" b="1" u="sng" dirty="0" smtClean="0"/>
              <a:t>Code Talkers</a:t>
            </a:r>
            <a:r>
              <a:rPr lang="en-US" sz="5600" b="1" dirty="0" smtClean="0"/>
              <a:t>)</a:t>
            </a:r>
          </a:p>
          <a:p>
            <a:pPr marL="0" indent="0">
              <a:buNone/>
            </a:pPr>
            <a:r>
              <a:rPr lang="en-US" sz="5600" b="1" dirty="0" smtClean="0"/>
              <a:t>Secondary: Informational Text (</a:t>
            </a:r>
            <a:r>
              <a:rPr lang="en-US" sz="5600" b="1" u="sng" dirty="0" smtClean="0"/>
              <a:t>Martin Luther King, Jr.)</a:t>
            </a:r>
          </a:p>
          <a:p>
            <a:r>
              <a:rPr lang="en-US" sz="5600" b="1" dirty="0" smtClean="0"/>
              <a:t>Fourth Nine Weeks:</a:t>
            </a:r>
          </a:p>
          <a:p>
            <a:pPr marL="0" indent="0">
              <a:buNone/>
            </a:pPr>
            <a:r>
              <a:rPr lang="en-US" sz="5600" b="1" dirty="0" smtClean="0"/>
              <a:t>Primary: Literary (</a:t>
            </a:r>
            <a:r>
              <a:rPr lang="en-US" sz="5600" b="1" u="sng" dirty="0" smtClean="0"/>
              <a:t>Phantom Tollbooth</a:t>
            </a:r>
            <a:r>
              <a:rPr lang="en-US" sz="5600" b="1" dirty="0" smtClean="0"/>
              <a:t>)</a:t>
            </a:r>
          </a:p>
          <a:p>
            <a:pPr marL="0" indent="0">
              <a:buNone/>
            </a:pPr>
            <a:r>
              <a:rPr lang="en-US" sz="5600" b="1" dirty="0" smtClean="0"/>
              <a:t>Secondary: Informational Text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9847" y="1735708"/>
            <a:ext cx="3337560" cy="576262"/>
          </a:xfrm>
        </p:spPr>
        <p:txBody>
          <a:bodyPr/>
          <a:lstStyle/>
          <a:p>
            <a:r>
              <a:rPr lang="en-US" dirty="0" smtClean="0"/>
              <a:t>Writing: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6741" y="2362200"/>
            <a:ext cx="3337560" cy="396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First Nine Weeks:  Narrative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Second Nine Weeks: Informational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Third Nine Weeks:  Opinion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Fourth Nine Weeks:  Research-      				Career Paper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0"/>
            <a:ext cx="1447800" cy="1100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990600"/>
            <a:ext cx="129889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Math Curriculum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Units 1, 2, 3, &amp; 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Order of Operations and Whole Numbers</a:t>
            </a:r>
          </a:p>
          <a:p>
            <a:r>
              <a:rPr lang="en-US" dirty="0" smtClean="0"/>
              <a:t>Decimals</a:t>
            </a:r>
          </a:p>
          <a:p>
            <a:r>
              <a:rPr lang="en-US" dirty="0" smtClean="0"/>
              <a:t>Multiplying and Dividing with Decimals</a:t>
            </a:r>
          </a:p>
          <a:p>
            <a:r>
              <a:rPr lang="en-US" dirty="0" smtClean="0"/>
              <a:t>Adding, Subtracting, Multiplying, and Dividing Fractions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Units 5, 6, 7, &amp; 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Geometry and the Coordinate Plane</a:t>
            </a:r>
          </a:p>
          <a:p>
            <a:r>
              <a:rPr lang="en-US" dirty="0" smtClean="0"/>
              <a:t>2D Figures</a:t>
            </a:r>
          </a:p>
          <a:p>
            <a:r>
              <a:rPr lang="en-US" dirty="0" smtClean="0"/>
              <a:t>Volume and Measurement</a:t>
            </a:r>
          </a:p>
          <a:p>
            <a:r>
              <a:rPr lang="en-US" dirty="0" smtClean="0"/>
              <a:t>Show What We Know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19050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Studies Curriculum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Unit 1: Citizenship</a:t>
            </a:r>
          </a:p>
          <a:p>
            <a:r>
              <a:rPr lang="en-US" dirty="0" smtClean="0"/>
              <a:t>Unit 2: Civil War and Reconstruction</a:t>
            </a:r>
          </a:p>
          <a:p>
            <a:r>
              <a:rPr lang="en-US" dirty="0" smtClean="0"/>
              <a:t>Unit 3: Turn of the Century</a:t>
            </a:r>
          </a:p>
          <a:p>
            <a:r>
              <a:rPr lang="en-US" dirty="0" smtClean="0"/>
              <a:t>Unit 4: WW1 and the Great Depression and the New Deal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Unit 5: WWII</a:t>
            </a:r>
          </a:p>
          <a:p>
            <a:r>
              <a:rPr lang="en-US" dirty="0" smtClean="0"/>
              <a:t>Unit 6: Cold War</a:t>
            </a:r>
          </a:p>
          <a:p>
            <a:r>
              <a:rPr lang="en-US" dirty="0" smtClean="0"/>
              <a:t>Unit 7: Civil Rights Movement</a:t>
            </a:r>
          </a:p>
          <a:p>
            <a:r>
              <a:rPr lang="en-US" dirty="0" smtClean="0"/>
              <a:t>Unit 8: 21</a:t>
            </a:r>
            <a:r>
              <a:rPr lang="en-US" baseline="30000" dirty="0" smtClean="0"/>
              <a:t>st</a:t>
            </a:r>
            <a:r>
              <a:rPr lang="en-US" dirty="0" smtClean="0"/>
              <a:t> Century World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724400"/>
            <a:ext cx="1066800" cy="151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Curriculum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First Nine Weeks: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Micro Organisms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Classification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Second Nine Weeks: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Earth (Constructive &amp; Destructive Processes)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Third Nine Weeks: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Chemical and Physical Changes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Electricity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Magnetism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Fourth Nine Weeks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33401"/>
            <a:ext cx="1447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142063"/>
          </a:xfrm>
        </p:spPr>
        <p:txBody>
          <a:bodyPr>
            <a:normAutofit fontScale="90000"/>
          </a:bodyPr>
          <a:lstStyle/>
          <a:p>
            <a:r>
              <a:rPr lang="en-US" dirty="0"/>
              <a:t>A Day in the life of your child…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219205"/>
            <a:ext cx="6798736" cy="3715928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Homeroom (procedures, etc.)</a:t>
            </a:r>
          </a:p>
          <a:p>
            <a:r>
              <a:rPr lang="en-US" dirty="0" smtClean="0"/>
              <a:t>Switch classes (8:15) (10:15)</a:t>
            </a:r>
          </a:p>
          <a:p>
            <a:pPr marL="457200" lvl="1" indent="0">
              <a:buNone/>
            </a:pPr>
            <a:r>
              <a:rPr lang="en-US" dirty="0" smtClean="0"/>
              <a:t> *Bentley					*</a:t>
            </a:r>
            <a:r>
              <a:rPr lang="en-US" dirty="0" err="1" smtClean="0"/>
              <a:t>Kozak</a:t>
            </a:r>
            <a:r>
              <a:rPr lang="en-US" dirty="0" smtClean="0"/>
              <a:t> (Felder) 					*  Reading			* Math</a:t>
            </a:r>
          </a:p>
          <a:p>
            <a:pPr marL="914400" lvl="2" indent="0">
              <a:buNone/>
            </a:pPr>
            <a:r>
              <a:rPr lang="en-US" dirty="0" smtClean="0"/>
              <a:t>*  Writing 				*Science</a:t>
            </a:r>
          </a:p>
          <a:p>
            <a:pPr marL="914400" lvl="2" indent="0">
              <a:buNone/>
            </a:pPr>
            <a:r>
              <a:rPr lang="en-US" dirty="0" smtClean="0"/>
              <a:t>*Social Studies</a:t>
            </a:r>
          </a:p>
          <a:p>
            <a:r>
              <a:rPr lang="en-US" dirty="0" smtClean="0"/>
              <a:t>Lunch</a:t>
            </a:r>
            <a:endParaRPr lang="en-US" dirty="0"/>
          </a:p>
          <a:p>
            <a:r>
              <a:rPr lang="en-US" dirty="0" smtClean="0"/>
              <a:t>Recess</a:t>
            </a:r>
            <a:endParaRPr lang="en-US" dirty="0"/>
          </a:p>
          <a:p>
            <a:r>
              <a:rPr lang="en-US" dirty="0" smtClean="0"/>
              <a:t>Specials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2616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517</TotalTime>
  <Words>734</Words>
  <Application>Microsoft Office PowerPoint</Application>
  <PresentationFormat>On-screen Show (4:3)</PresentationFormat>
  <Paragraphs>139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Britannic Bold</vt:lpstr>
      <vt:lpstr>Calibri</vt:lpstr>
      <vt:lpstr>Comic Sans MS</vt:lpstr>
      <vt:lpstr>Garamond</vt:lpstr>
      <vt:lpstr>Rockwell</vt:lpstr>
      <vt:lpstr>Times New Roman</vt:lpstr>
      <vt:lpstr>Wingdings</vt:lpstr>
      <vt:lpstr>Organic</vt:lpstr>
      <vt:lpstr>Welcome to Fifth Grade Curriculum Night!</vt:lpstr>
      <vt:lpstr>Staff</vt:lpstr>
      <vt:lpstr>PowerPoint Presentation</vt:lpstr>
      <vt:lpstr>5th Grade Standards</vt:lpstr>
      <vt:lpstr>ELA Curriculum </vt:lpstr>
      <vt:lpstr>Math Curriculum</vt:lpstr>
      <vt:lpstr>Social Studies Curriculum</vt:lpstr>
      <vt:lpstr>Science Curriculum</vt:lpstr>
      <vt:lpstr>A Day in the life of your child…</vt:lpstr>
      <vt:lpstr>Fifth Grade Newsletter (Emailed every Friday)</vt:lpstr>
      <vt:lpstr> Have you joined Remind 101?</vt:lpstr>
      <vt:lpstr>PowerPoint Presentation</vt:lpstr>
      <vt:lpstr>Agendas and Binders</vt:lpstr>
      <vt:lpstr>PowerPoint Presentation</vt:lpstr>
      <vt:lpstr>Assessments</vt:lpstr>
      <vt:lpstr>BYOT (Bring your own technology)</vt:lpstr>
      <vt:lpstr>Here’s to a Successful Fifth Grade Year!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Fifth Grade Curriculum Night!</dc:title>
  <dc:creator>Mary Hadaway</dc:creator>
  <cp:lastModifiedBy>April Bentley</cp:lastModifiedBy>
  <cp:revision>67</cp:revision>
  <cp:lastPrinted>2012-08-12T17:05:23Z</cp:lastPrinted>
  <dcterms:created xsi:type="dcterms:W3CDTF">2012-08-12T14:30:38Z</dcterms:created>
  <dcterms:modified xsi:type="dcterms:W3CDTF">2016-08-22T19:23:00Z</dcterms:modified>
</cp:coreProperties>
</file>